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9" autoAdjust="0"/>
  </p:normalViewPr>
  <p:slideViewPr>
    <p:cSldViewPr snapToGrid="0" snapToObjects="1">
      <p:cViewPr varScale="1">
        <p:scale>
          <a:sx n="54" d="100"/>
          <a:sy n="54" d="100"/>
        </p:scale>
        <p:origin x="-104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 Premise Catering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 – Budgeting, Accounting and Financial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5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–</a:t>
            </a:r>
          </a:p>
          <a:p>
            <a:pPr lvl="1"/>
            <a:r>
              <a:rPr lang="en-US" dirty="0" smtClean="0"/>
              <a:t>A. All clients are paying a 50% deposit due 30 days prior to the event</a:t>
            </a:r>
          </a:p>
          <a:p>
            <a:pPr lvl="1"/>
            <a:r>
              <a:rPr lang="en-US" dirty="0" smtClean="0"/>
              <a:t>B. Cost of sales is paid the month following the event</a:t>
            </a:r>
          </a:p>
          <a:p>
            <a:pPr lvl="1"/>
            <a:r>
              <a:rPr lang="en-US" dirty="0" smtClean="0"/>
              <a:t>C. Administrative and General expenses are paid in the month</a:t>
            </a:r>
          </a:p>
          <a:p>
            <a:pPr lvl="1"/>
            <a:r>
              <a:rPr lang="en-US" dirty="0" smtClean="0"/>
              <a:t>D. The caterer has a $3,000 Insurance premium, $1,000 paid in January – the rest over 10 months ($200)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9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Cash Flow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165072"/>
              </p:ext>
            </p:extLst>
          </p:nvPr>
        </p:nvGraphicFramePr>
        <p:xfrm>
          <a:off x="1665047" y="2253981"/>
          <a:ext cx="48260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4" imgW="4826000" imgH="3149600" progId="Excel.Sheet.12">
                  <p:embed/>
                </p:oleObj>
              </mc:Choice>
              <mc:Fallback>
                <p:oleObj name="Worksheet" r:id="rId4" imgW="4826000" imgH="314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5047" y="2253981"/>
                        <a:ext cx="48260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58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03634"/>
          </a:xfrm>
        </p:spPr>
        <p:txBody>
          <a:bodyPr/>
          <a:lstStyle/>
          <a:p>
            <a:r>
              <a:rPr lang="en-US" dirty="0" smtClean="0"/>
              <a:t>February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86367"/>
              </p:ext>
            </p:extLst>
          </p:nvPr>
        </p:nvGraphicFramePr>
        <p:xfrm>
          <a:off x="1147573" y="1600201"/>
          <a:ext cx="6432551" cy="4079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4" imgW="4826000" imgH="3060700" progId="Excel.Sheet.12">
                  <p:embed/>
                </p:oleObj>
              </mc:Choice>
              <mc:Fallback>
                <p:oleObj name="Worksheet" r:id="rId4" imgW="48260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7573" y="1600201"/>
                        <a:ext cx="6432551" cy="4079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09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Even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know the break even point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Costs of goods sold	(33 1/3 % of revenues)</a:t>
            </a:r>
          </a:p>
          <a:p>
            <a:pPr lvl="1"/>
            <a:r>
              <a:rPr lang="en-US" dirty="0" smtClean="0"/>
              <a:t>Payroll and related (part timers) (10% of revenues)</a:t>
            </a:r>
          </a:p>
          <a:p>
            <a:pPr lvl="4"/>
            <a:r>
              <a:rPr lang="en-US" dirty="0" smtClean="0"/>
              <a:t>43 1/3 % of revenues total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Fixed Monthly Payroll</a:t>
            </a:r>
          </a:p>
          <a:p>
            <a:pPr lvl="1"/>
            <a:r>
              <a:rPr lang="en-US" dirty="0" smtClean="0"/>
              <a:t>Administrative &amp;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1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Break 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ways to calculate - </a:t>
            </a:r>
          </a:p>
          <a:p>
            <a:r>
              <a:rPr lang="en-US" dirty="0" smtClean="0"/>
              <a:t>Fixed Costs / Contribution Margin = Break Even</a:t>
            </a:r>
            <a:endParaRPr lang="en-US" dirty="0"/>
          </a:p>
          <a:p>
            <a:r>
              <a:rPr lang="en-US" dirty="0" smtClean="0"/>
              <a:t>$3,732 / .5667 (contribution margin) = $6,585</a:t>
            </a:r>
          </a:p>
          <a:p>
            <a:r>
              <a:rPr lang="en-US" smtClean="0"/>
              <a:t>Break </a:t>
            </a:r>
            <a:r>
              <a:rPr lang="en-US" dirty="0" smtClean="0"/>
              <a:t>even point on any given month is $6,585.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1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 and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Accounting –</a:t>
            </a:r>
          </a:p>
          <a:p>
            <a:r>
              <a:rPr lang="en-US" dirty="0" smtClean="0"/>
              <a:t>Simple – but does not replace a CPA, especially for tax purposes</a:t>
            </a:r>
          </a:p>
          <a:p>
            <a:r>
              <a:rPr lang="en-US" dirty="0" smtClean="0"/>
              <a:t>Records need to be kept on a daily basis</a:t>
            </a:r>
          </a:p>
          <a:p>
            <a:r>
              <a:rPr lang="en-US" dirty="0" smtClean="0"/>
              <a:t>Accounting software – QuickBooks, etc.</a:t>
            </a:r>
          </a:p>
          <a:p>
            <a:r>
              <a:rPr lang="en-US" dirty="0" smtClean="0"/>
              <a:t>Basic records are Income Statement and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1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basic component of accounting is the </a:t>
            </a:r>
            <a:r>
              <a:rPr lang="en-US" u="sng" dirty="0" smtClean="0"/>
              <a:t>journal</a:t>
            </a:r>
            <a:endParaRPr lang="en-US" dirty="0" smtClean="0"/>
          </a:p>
          <a:p>
            <a:r>
              <a:rPr lang="en-US" dirty="0" smtClean="0"/>
              <a:t>The “name” typically describes the type of information recorded</a:t>
            </a:r>
          </a:p>
          <a:p>
            <a:pPr lvl="1"/>
            <a:r>
              <a:rPr lang="en-US" dirty="0" smtClean="0"/>
              <a:t>Example:</a:t>
            </a:r>
          </a:p>
          <a:p>
            <a:r>
              <a:rPr lang="en-US" dirty="0" smtClean="0"/>
              <a:t>Sales and Cash Receipts journal</a:t>
            </a:r>
          </a:p>
          <a:p>
            <a:pPr lvl="1"/>
            <a:r>
              <a:rPr lang="en-US" dirty="0" smtClean="0"/>
              <a:t>Advance deposits</a:t>
            </a:r>
          </a:p>
          <a:p>
            <a:pPr lvl="1"/>
            <a:r>
              <a:rPr lang="en-US" dirty="0" smtClean="0"/>
              <a:t>Food Sales</a:t>
            </a:r>
          </a:p>
          <a:p>
            <a:pPr lvl="1"/>
            <a:r>
              <a:rPr lang="en-US" dirty="0" smtClean="0"/>
              <a:t>Labor charges</a:t>
            </a:r>
          </a:p>
          <a:p>
            <a:pPr lvl="1"/>
            <a:r>
              <a:rPr lang="en-US" dirty="0" smtClean="0"/>
              <a:t>Corkage and other beverage fees</a:t>
            </a:r>
          </a:p>
          <a:p>
            <a:pPr lvl="1"/>
            <a:r>
              <a:rPr lang="en-US" dirty="0" smtClean="0"/>
              <a:t>Rentals and equipment</a:t>
            </a:r>
          </a:p>
          <a:p>
            <a:pPr lvl="1"/>
            <a:r>
              <a:rPr lang="en-US" dirty="0" smtClean="0"/>
              <a:t>Accessory Services</a:t>
            </a:r>
          </a:p>
          <a:p>
            <a:pPr lvl="1"/>
            <a:r>
              <a:rPr lang="en-US" dirty="0" smtClean="0"/>
              <a:t>Service charges</a:t>
            </a:r>
          </a:p>
          <a:p>
            <a:pPr lvl="1"/>
            <a:r>
              <a:rPr lang="en-US" dirty="0" smtClean="0"/>
              <a:t>Sales taxes</a:t>
            </a:r>
          </a:p>
          <a:p>
            <a:pPr lvl="1"/>
            <a:r>
              <a:rPr lang="en-US" dirty="0" smtClean="0"/>
              <a:t>Totals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16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figure is entered into the journal it is called “posting” an entry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figure is called a “journal entry”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8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Petty Cash Journal</a:t>
            </a:r>
          </a:p>
          <a:p>
            <a:r>
              <a:rPr lang="en-US" dirty="0" smtClean="0"/>
              <a:t>Advance Deposit Journal</a:t>
            </a:r>
          </a:p>
          <a:p>
            <a:pPr lvl="1"/>
            <a:r>
              <a:rPr lang="en-US" dirty="0" smtClean="0"/>
              <a:t>Until the event is concluded this is a “liability”</a:t>
            </a:r>
          </a:p>
          <a:p>
            <a:pPr lvl="1"/>
            <a:r>
              <a:rPr lang="en-US" dirty="0" smtClean="0"/>
              <a:t>Forfeited deposits are considered “other income”</a:t>
            </a:r>
          </a:p>
          <a:p>
            <a:r>
              <a:rPr lang="en-US" dirty="0" smtClean="0"/>
              <a:t>Cash Disbursements Journal </a:t>
            </a:r>
          </a:p>
          <a:p>
            <a:r>
              <a:rPr lang="en-US" dirty="0" smtClean="0"/>
              <a:t>Payroll Journal</a:t>
            </a:r>
          </a:p>
          <a:p>
            <a:endParaRPr lang="en-US" dirty="0"/>
          </a:p>
          <a:p>
            <a:r>
              <a:rPr lang="en-US" dirty="0" smtClean="0"/>
              <a:t>All journals feed to the main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02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UCA – Uniform Chart of Accounts – Accounting standard</a:t>
            </a:r>
          </a:p>
          <a:p>
            <a:r>
              <a:rPr lang="en-US" dirty="0" smtClean="0"/>
              <a:t>Revenue Accounts –</a:t>
            </a:r>
          </a:p>
          <a:p>
            <a:pPr lvl="1"/>
            <a:r>
              <a:rPr lang="en-US" dirty="0" smtClean="0"/>
              <a:t>Food Revenues</a:t>
            </a:r>
          </a:p>
          <a:p>
            <a:pPr lvl="1"/>
            <a:r>
              <a:rPr lang="en-US" dirty="0" smtClean="0"/>
              <a:t>Beverage Revenues</a:t>
            </a:r>
          </a:p>
          <a:p>
            <a:pPr lvl="1"/>
            <a:r>
              <a:rPr lang="en-US" dirty="0" smtClean="0"/>
              <a:t>Equipment Revenues</a:t>
            </a:r>
          </a:p>
          <a:p>
            <a:pPr lvl="1"/>
            <a:r>
              <a:rPr lang="en-US" dirty="0" smtClean="0"/>
              <a:t>Floral and Décor Revenues</a:t>
            </a:r>
          </a:p>
          <a:p>
            <a:pPr lvl="1"/>
            <a:r>
              <a:rPr lang="en-US" dirty="0" smtClean="0"/>
              <a:t>Music and Entertainment Revenues</a:t>
            </a:r>
          </a:p>
          <a:p>
            <a:pPr lvl="1"/>
            <a:r>
              <a:rPr lang="en-US" dirty="0" smtClean="0"/>
              <a:t>Other Services revenues</a:t>
            </a:r>
          </a:p>
          <a:p>
            <a:pPr lvl="1"/>
            <a:r>
              <a:rPr lang="en-US" dirty="0" smtClean="0"/>
              <a:t>Sales taxes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a plan – (Budget)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Your budget is your plan for operating a business expressed as a financial plan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Common mistakes are to assume unrealistic revenues and assume large financial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3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 Accounts</a:t>
            </a:r>
          </a:p>
          <a:p>
            <a:pPr lvl="1"/>
            <a:r>
              <a:rPr lang="en-US" dirty="0" smtClean="0"/>
              <a:t>Cost of Food </a:t>
            </a:r>
          </a:p>
          <a:p>
            <a:pPr lvl="1"/>
            <a:r>
              <a:rPr lang="en-US" dirty="0" smtClean="0"/>
              <a:t>Cost of Beverage </a:t>
            </a:r>
            <a:endParaRPr lang="en-US" dirty="0"/>
          </a:p>
          <a:p>
            <a:pPr lvl="1"/>
            <a:r>
              <a:rPr lang="en-US" dirty="0" smtClean="0"/>
              <a:t>Cost of Equipment </a:t>
            </a:r>
            <a:endParaRPr lang="en-US" dirty="0"/>
          </a:p>
          <a:p>
            <a:pPr lvl="1"/>
            <a:r>
              <a:rPr lang="en-US" dirty="0" smtClean="0"/>
              <a:t>Cost of Floral </a:t>
            </a:r>
            <a:r>
              <a:rPr lang="en-US" dirty="0"/>
              <a:t>and Décor </a:t>
            </a:r>
          </a:p>
          <a:p>
            <a:pPr lvl="1"/>
            <a:r>
              <a:rPr lang="en-US" dirty="0" smtClean="0"/>
              <a:t>Cost of Music </a:t>
            </a:r>
            <a:r>
              <a:rPr lang="en-US" dirty="0"/>
              <a:t>and Entertainment </a:t>
            </a:r>
          </a:p>
          <a:p>
            <a:pPr lvl="1"/>
            <a:r>
              <a:rPr lang="en-US" dirty="0" smtClean="0"/>
              <a:t>Cost of Other </a:t>
            </a:r>
            <a:r>
              <a:rPr lang="en-US" dirty="0"/>
              <a:t>Services </a:t>
            </a:r>
          </a:p>
          <a:p>
            <a:pPr lvl="1"/>
            <a:r>
              <a:rPr lang="en-US" dirty="0" smtClean="0"/>
              <a:t>Payroll and Related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9837"/>
          </a:xfrm>
        </p:spPr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Operating Costs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Laundry</a:t>
            </a:r>
          </a:p>
          <a:p>
            <a:pPr lvl="1"/>
            <a:r>
              <a:rPr lang="en-US" dirty="0" smtClean="0"/>
              <a:t>Replacement costs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Licenses and Permits</a:t>
            </a:r>
          </a:p>
          <a:p>
            <a:pPr lvl="1"/>
            <a:r>
              <a:rPr lang="en-US" dirty="0" smtClean="0"/>
              <a:t>Advertising and Promotion</a:t>
            </a:r>
          </a:p>
          <a:p>
            <a:pPr lvl="1"/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Sales Taxes payment to State </a:t>
            </a:r>
          </a:p>
          <a:p>
            <a:pPr lvl="1"/>
            <a:r>
              <a:rPr lang="en-US" dirty="0" smtClean="0"/>
              <a:t>Misc.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61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Administrative and General</a:t>
            </a:r>
          </a:p>
          <a:p>
            <a:pPr lvl="1"/>
            <a:r>
              <a:rPr lang="en-US" dirty="0" smtClean="0"/>
              <a:t>Office Supplies, Printing, Postage</a:t>
            </a:r>
          </a:p>
          <a:p>
            <a:pPr lvl="1"/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Data Processing Costs</a:t>
            </a:r>
          </a:p>
          <a:p>
            <a:pPr lvl="1"/>
            <a:r>
              <a:rPr lang="en-US" dirty="0" smtClean="0"/>
              <a:t>Dues and Subscriptions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Fees to Credit Organizations</a:t>
            </a:r>
          </a:p>
          <a:p>
            <a:pPr lvl="1"/>
            <a:r>
              <a:rPr lang="en-US" dirty="0" smtClean="0"/>
              <a:t>Professional Fees</a:t>
            </a:r>
          </a:p>
          <a:p>
            <a:pPr lvl="1"/>
            <a:r>
              <a:rPr lang="en-US" dirty="0" smtClean="0"/>
              <a:t>Miscellaneous</a:t>
            </a:r>
          </a:p>
          <a:p>
            <a:pPr lvl="1"/>
            <a:r>
              <a:rPr lang="en-US" dirty="0" smtClean="0"/>
              <a:t>Repairs and maintenance</a:t>
            </a:r>
          </a:p>
          <a:p>
            <a:pPr lvl="1"/>
            <a:r>
              <a:rPr lang="en-US" dirty="0" smtClean="0"/>
              <a:t>Rent and Lease Expense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36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 Calculation -</a:t>
            </a:r>
          </a:p>
          <a:p>
            <a:r>
              <a:rPr lang="en-US" dirty="0" smtClean="0"/>
              <a:t>Basic formula is – </a:t>
            </a:r>
          </a:p>
          <a:p>
            <a:pPr lvl="1"/>
            <a:r>
              <a:rPr lang="en-US" dirty="0" smtClean="0"/>
              <a:t>Value of beginning inventory</a:t>
            </a:r>
          </a:p>
          <a:p>
            <a:pPr lvl="1"/>
            <a:r>
              <a:rPr lang="en-US" dirty="0" smtClean="0"/>
              <a:t>Plus (+) purchases</a:t>
            </a:r>
          </a:p>
          <a:p>
            <a:pPr lvl="1"/>
            <a:r>
              <a:rPr lang="en-US" dirty="0" smtClean="0"/>
              <a:t>Less (-) value of ending inventory</a:t>
            </a:r>
          </a:p>
          <a:p>
            <a:pPr lvl="1"/>
            <a:r>
              <a:rPr lang="en-US" dirty="0" smtClean="0"/>
              <a:t>Less (-) employee meals and other credits</a:t>
            </a:r>
          </a:p>
          <a:p>
            <a:pPr lvl="1"/>
            <a:r>
              <a:rPr lang="en-US" dirty="0" smtClean="0"/>
              <a:t>Equals – Total cost of sales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Accurate inventory accounting is critical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67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7325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5704"/>
            <a:ext cx="8042276" cy="5037897"/>
          </a:xfrm>
        </p:spPr>
        <p:txBody>
          <a:bodyPr>
            <a:normAutofit/>
          </a:bodyPr>
          <a:lstStyle/>
          <a:p>
            <a:r>
              <a:rPr lang="en-US" dirty="0" smtClean="0"/>
              <a:t>Payroll Calculation</a:t>
            </a:r>
          </a:p>
          <a:p>
            <a:r>
              <a:rPr lang="en-US" dirty="0" smtClean="0"/>
              <a:t>Gross Wages</a:t>
            </a:r>
          </a:p>
          <a:p>
            <a:r>
              <a:rPr lang="en-US" dirty="0" smtClean="0"/>
              <a:t>Plus (+) employers share of FICA</a:t>
            </a:r>
          </a:p>
          <a:p>
            <a:r>
              <a:rPr lang="en-US" dirty="0" smtClean="0"/>
              <a:t>Plus (+) federal and state unemployment</a:t>
            </a:r>
          </a:p>
          <a:p>
            <a:r>
              <a:rPr lang="en-US" dirty="0" smtClean="0"/>
              <a:t>Plus (+) cost of employee meals </a:t>
            </a:r>
          </a:p>
          <a:p>
            <a:r>
              <a:rPr lang="en-US" dirty="0" smtClean="0"/>
              <a:t>Plus (+) cost of workers compensation insurance</a:t>
            </a:r>
          </a:p>
          <a:p>
            <a:r>
              <a:rPr lang="en-US" dirty="0" smtClean="0"/>
              <a:t>Equals (=) total payroll and related</a:t>
            </a:r>
          </a:p>
          <a:p>
            <a:pPr lvl="1"/>
            <a:r>
              <a:rPr lang="en-US" dirty="0" smtClean="0"/>
              <a:t>Other employee benefits (insurance, etc.) are included in this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40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Paid expenses can be spread through the year or taken as a lump sum</a:t>
            </a:r>
          </a:p>
          <a:p>
            <a:r>
              <a:rPr lang="en-US" dirty="0" smtClean="0"/>
              <a:t>Spreading the expenses through the year avoids huge “losses” in particular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9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Revenues – Includes food sales and labor charges, service charges and sales taxes</a:t>
            </a:r>
          </a:p>
          <a:p>
            <a:r>
              <a:rPr lang="en-US" dirty="0" smtClean="0"/>
              <a:t>Beverage Sales – Includes beverage sales, and sales of related items. Also, Beverage specific labor charges, alcohol taxes and other beverage taxes</a:t>
            </a:r>
          </a:p>
          <a:p>
            <a:r>
              <a:rPr lang="en-US" dirty="0" smtClean="0"/>
              <a:t>Accessory Services Revenue</a:t>
            </a:r>
          </a:p>
          <a:p>
            <a:r>
              <a:rPr lang="en-US" dirty="0" smtClean="0"/>
              <a:t>Equals (=) Total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0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Beverage Cost of sales</a:t>
            </a:r>
          </a:p>
          <a:p>
            <a:r>
              <a:rPr lang="en-US" dirty="0" smtClean="0"/>
              <a:t>Food Cost of sales</a:t>
            </a:r>
          </a:p>
          <a:p>
            <a:r>
              <a:rPr lang="en-US" dirty="0" smtClean="0"/>
              <a:t>Equipment Cost of Sales</a:t>
            </a:r>
          </a:p>
          <a:p>
            <a:r>
              <a:rPr lang="en-US" dirty="0" smtClean="0"/>
              <a:t>Accessory Services Cost of Sales</a:t>
            </a:r>
          </a:p>
          <a:p>
            <a:r>
              <a:rPr lang="en-US" dirty="0" smtClean="0"/>
              <a:t>Equals (=) Total Cost of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39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and Related</a:t>
            </a:r>
          </a:p>
          <a:p>
            <a:r>
              <a:rPr lang="en-US" dirty="0" smtClean="0"/>
              <a:t>Direct Activity Profit – The amount remaining after deducting payroll and remaining from the gross margin</a:t>
            </a:r>
          </a:p>
          <a:p>
            <a:r>
              <a:rPr lang="en-US" dirty="0" smtClean="0"/>
              <a:t>Operating Expenses and Administrative and General Expenses are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01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Assets, Liabilities and net worth </a:t>
            </a:r>
          </a:p>
          <a:p>
            <a:r>
              <a:rPr lang="en-US" dirty="0" smtClean="0"/>
              <a:t>Assets include</a:t>
            </a:r>
          </a:p>
          <a:p>
            <a:r>
              <a:rPr lang="en-US" dirty="0" smtClean="0"/>
              <a:t>Cash on hand</a:t>
            </a:r>
          </a:p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Food and other inventory</a:t>
            </a:r>
          </a:p>
          <a:p>
            <a:r>
              <a:rPr lang="en-US" dirty="0" smtClean="0"/>
              <a:t>Prepaid expenses</a:t>
            </a:r>
          </a:p>
          <a:p>
            <a:r>
              <a:rPr lang="en-US" dirty="0" smtClean="0"/>
              <a:t>Fixed Assets (depreciation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history</a:t>
            </a:r>
          </a:p>
          <a:p>
            <a:r>
              <a:rPr lang="en-US" dirty="0" smtClean="0"/>
              <a:t>Number of events per year</a:t>
            </a:r>
          </a:p>
          <a:p>
            <a:r>
              <a:rPr lang="en-US" dirty="0" smtClean="0"/>
              <a:t>Average Selling Price of each event</a:t>
            </a:r>
          </a:p>
          <a:p>
            <a:r>
              <a:rPr lang="en-US" dirty="0" smtClean="0"/>
              <a:t>Seasonal Variations</a:t>
            </a:r>
          </a:p>
          <a:p>
            <a:r>
              <a:rPr lang="en-US" dirty="0" smtClean="0"/>
              <a:t>National and Local Economic indicators</a:t>
            </a:r>
          </a:p>
          <a:p>
            <a:r>
              <a:rPr lang="en-US" dirty="0" smtClean="0"/>
              <a:t>Competitive Factors</a:t>
            </a:r>
          </a:p>
          <a:p>
            <a:r>
              <a:rPr lang="en-US" dirty="0" smtClean="0"/>
              <a:t>Industry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29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Outstanding Loans</a:t>
            </a:r>
          </a:p>
          <a:p>
            <a:r>
              <a:rPr lang="en-US" dirty="0" smtClean="0"/>
              <a:t>Advance Deposits for future events</a:t>
            </a:r>
          </a:p>
          <a:p>
            <a:r>
              <a:rPr lang="en-US" dirty="0" smtClean="0"/>
              <a:t>Accounts payable</a:t>
            </a:r>
          </a:p>
          <a:p>
            <a:r>
              <a:rPr lang="en-US" dirty="0" smtClean="0"/>
              <a:t>Accrued Payroll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5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Financial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to month and year to year are best comparisons</a:t>
            </a:r>
          </a:p>
          <a:p>
            <a:r>
              <a:rPr lang="en-US" dirty="0" smtClean="0"/>
              <a:t>Watch Percentages for revenues and expenses, as well as payroll</a:t>
            </a:r>
          </a:p>
          <a:p>
            <a:r>
              <a:rPr lang="en-US" dirty="0" smtClean="0"/>
              <a:t>Calculate “Average Check” – revenue per guest</a:t>
            </a:r>
          </a:p>
          <a:p>
            <a:r>
              <a:rPr lang="en-US" dirty="0" smtClean="0"/>
              <a:t>Don’t neglect fixed and other operating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26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Too High?</a:t>
            </a:r>
          </a:p>
          <a:p>
            <a:r>
              <a:rPr lang="en-US" dirty="0" smtClean="0"/>
              <a:t>Seasonal fluctuations</a:t>
            </a:r>
          </a:p>
          <a:p>
            <a:r>
              <a:rPr lang="en-US" dirty="0" smtClean="0"/>
              <a:t>Aging by</a:t>
            </a:r>
          </a:p>
          <a:p>
            <a:pPr lvl="1"/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Over 30</a:t>
            </a:r>
          </a:p>
          <a:p>
            <a:pPr lvl="1"/>
            <a:r>
              <a:rPr lang="en-US" dirty="0" smtClean="0"/>
              <a:t>Over 60</a:t>
            </a:r>
          </a:p>
          <a:p>
            <a:pPr lvl="1"/>
            <a:r>
              <a:rPr lang="en-US" dirty="0" smtClean="0"/>
              <a:t>Over 120 -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34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Daily Function</a:t>
            </a:r>
          </a:p>
          <a:p>
            <a:r>
              <a:rPr lang="en-US" dirty="0" smtClean="0"/>
              <a:t>Checking Trash</a:t>
            </a:r>
          </a:p>
          <a:p>
            <a:r>
              <a:rPr lang="en-US" dirty="0" smtClean="0"/>
              <a:t>Counting rental equipment</a:t>
            </a:r>
          </a:p>
          <a:p>
            <a:r>
              <a:rPr lang="en-US" dirty="0" smtClean="0"/>
              <a:t>Schedule intelligently</a:t>
            </a:r>
          </a:p>
          <a:p>
            <a:r>
              <a:rPr lang="en-US" dirty="0" smtClean="0"/>
              <a:t>Monitor Utility costs</a:t>
            </a:r>
          </a:p>
          <a:p>
            <a:r>
              <a:rPr lang="en-US" dirty="0" smtClean="0"/>
              <a:t>Labor saving devices</a:t>
            </a:r>
          </a:p>
          <a:p>
            <a:r>
              <a:rPr lang="en-US" dirty="0" smtClean="0"/>
              <a:t>Safety hazards</a:t>
            </a:r>
          </a:p>
          <a:p>
            <a:r>
              <a:rPr lang="en-US" dirty="0" smtClean="0"/>
              <a:t>Watch the percentages</a:t>
            </a:r>
          </a:p>
          <a:p>
            <a:pPr lvl="1"/>
            <a:r>
              <a:rPr lang="en-US" dirty="0" smtClean="0"/>
              <a:t>Break down costs by sales (chicken vs. beef)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0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Quiz</a:t>
            </a:r>
          </a:p>
          <a:p>
            <a:endParaRPr lang="en-US" dirty="0"/>
          </a:p>
          <a:p>
            <a:r>
              <a:rPr lang="en-US" dirty="0" smtClean="0"/>
              <a:t>Review for 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by month – not year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Bills must be paid monthly – </a:t>
            </a:r>
          </a:p>
          <a:p>
            <a:pPr lvl="1"/>
            <a:r>
              <a:rPr lang="en-US" dirty="0" smtClean="0"/>
              <a:t>Can chart achievement of revenue goals</a:t>
            </a:r>
          </a:p>
          <a:p>
            <a:pPr lvl="1"/>
            <a:r>
              <a:rPr lang="en-US" dirty="0" smtClean="0"/>
              <a:t>Lean months and fat months</a:t>
            </a:r>
          </a:p>
          <a:p>
            <a:pPr lvl="1"/>
            <a:r>
              <a:rPr lang="en-US" dirty="0" smtClean="0"/>
              <a:t>Watch how holidays fall</a:t>
            </a:r>
          </a:p>
          <a:p>
            <a:pPr lvl="1"/>
            <a:r>
              <a:rPr lang="en-US" dirty="0" smtClean="0"/>
              <a:t>Can develop reactions if revenues fall short of goals in a particular month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9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</a:t>
            </a:r>
          </a:p>
          <a:p>
            <a:pPr lvl="1"/>
            <a:r>
              <a:rPr lang="en-US" dirty="0" smtClean="0"/>
              <a:t>Food Costs</a:t>
            </a:r>
          </a:p>
          <a:p>
            <a:r>
              <a:rPr lang="en-US" dirty="0" smtClean="0"/>
              <a:t>Payroll and related costs</a:t>
            </a:r>
          </a:p>
          <a:p>
            <a:pPr lvl="1"/>
            <a:r>
              <a:rPr lang="en-US" dirty="0" smtClean="0"/>
              <a:t>Labor plus benefits</a:t>
            </a:r>
          </a:p>
          <a:p>
            <a:r>
              <a:rPr lang="en-US" dirty="0" smtClean="0"/>
              <a:t>Direct Operating Costs</a:t>
            </a:r>
          </a:p>
          <a:p>
            <a:pPr lvl="1"/>
            <a:r>
              <a:rPr lang="en-US" dirty="0" smtClean="0"/>
              <a:t>Supplies, transportation, utilities, advertising</a:t>
            </a:r>
          </a:p>
          <a:p>
            <a:r>
              <a:rPr lang="en-US" dirty="0" smtClean="0"/>
              <a:t>Administrative and General Costs</a:t>
            </a:r>
          </a:p>
          <a:p>
            <a:pPr lvl="1"/>
            <a:r>
              <a:rPr lang="en-US" dirty="0" smtClean="0"/>
              <a:t>Office expenses, Insurance, rent, repairs and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Budget</a:t>
            </a:r>
            <a:endParaRPr lang="en-US" dirty="0"/>
          </a:p>
        </p:txBody>
      </p:sp>
      <p:pic>
        <p:nvPicPr>
          <p:cNvPr id="4" name="Content Placeholder 3" descr="OPC Budget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r="24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733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Determined by the –</a:t>
            </a:r>
          </a:p>
          <a:p>
            <a:pPr lvl="1"/>
            <a:r>
              <a:rPr lang="en-US" dirty="0" smtClean="0"/>
              <a:t>Type of Operation</a:t>
            </a:r>
          </a:p>
          <a:p>
            <a:pPr lvl="1"/>
            <a:r>
              <a:rPr lang="en-US" dirty="0" smtClean="0"/>
              <a:t>Style of Operation</a:t>
            </a:r>
          </a:p>
          <a:p>
            <a:pPr lvl="1"/>
            <a:r>
              <a:rPr lang="en-US" dirty="0" smtClean="0"/>
              <a:t>Projected first year sales</a:t>
            </a:r>
          </a:p>
          <a:p>
            <a:pPr lvl="1"/>
            <a:r>
              <a:rPr lang="en-US" dirty="0" smtClean="0"/>
              <a:t>Estimated rate of growth</a:t>
            </a:r>
          </a:p>
          <a:p>
            <a:pPr lvl="1"/>
            <a:r>
              <a:rPr lang="en-US" dirty="0" smtClean="0"/>
              <a:t>Market </a:t>
            </a:r>
          </a:p>
          <a:p>
            <a:pPr lvl="1"/>
            <a:r>
              <a:rPr lang="en-US" dirty="0" smtClean="0"/>
              <a:t>Barriers to entry – (i.e. Permits,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4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Cash Budget accounts for the actual flow of cash through an operation – different from an income and expense budget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Income from a catered event is recorded on the day the event occurs, but the the flow could be different</a:t>
            </a:r>
          </a:p>
          <a:p>
            <a:pPr lvl="1"/>
            <a:r>
              <a:rPr lang="en-US" dirty="0" smtClean="0"/>
              <a:t>Expenses – purchases on credit can be paid the following month</a:t>
            </a:r>
          </a:p>
          <a:p>
            <a:pPr lvl="1"/>
            <a:r>
              <a:rPr lang="en-US" dirty="0" smtClean="0"/>
              <a:t>Labor expenses typically are paid immediately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9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 Income and Expense budget-</a:t>
            </a:r>
          </a:p>
          <a:p>
            <a:pPr lvl="1"/>
            <a:r>
              <a:rPr lang="en-US" dirty="0" smtClean="0"/>
              <a:t>An annual insurance policy, while paid in one or more payments, is spread over 12 months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A Cash Budget –</a:t>
            </a:r>
          </a:p>
          <a:p>
            <a:pPr lvl="1"/>
            <a:r>
              <a:rPr lang="en-US" dirty="0" smtClean="0"/>
              <a:t>The annual insurance payment is recorded by the actual way it is done – (quarterly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56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190</TotalTime>
  <Words>1104</Words>
  <Application>Microsoft Macintosh PowerPoint</Application>
  <PresentationFormat>On-screen Show (4:3)</PresentationFormat>
  <Paragraphs>229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Breeze</vt:lpstr>
      <vt:lpstr>Worksheet</vt:lpstr>
      <vt:lpstr>Off Premise Catering</vt:lpstr>
      <vt:lpstr>Preparing  A Budget</vt:lpstr>
      <vt:lpstr>Budget Steps </vt:lpstr>
      <vt:lpstr>PowerPoint Presentation</vt:lpstr>
      <vt:lpstr>Expense Categories</vt:lpstr>
      <vt:lpstr>Sample Budget</vt:lpstr>
      <vt:lpstr>Start Up Expenses</vt:lpstr>
      <vt:lpstr>Cash Budgeting</vt:lpstr>
      <vt:lpstr>Differences - </vt:lpstr>
      <vt:lpstr>Cash Flow Statement</vt:lpstr>
      <vt:lpstr>Example</vt:lpstr>
      <vt:lpstr>February Cash Flow</vt:lpstr>
      <vt:lpstr>Break Even Points</vt:lpstr>
      <vt:lpstr>Calculating Break Even</vt:lpstr>
      <vt:lpstr>Revenues and Expenses</vt:lpstr>
      <vt:lpstr>Journals</vt:lpstr>
      <vt:lpstr>PowerPoint Presentation</vt:lpstr>
      <vt:lpstr>Types of Journals</vt:lpstr>
      <vt:lpstr>Chart of Accounts</vt:lpstr>
      <vt:lpstr>Expense Accounts</vt:lpstr>
      <vt:lpstr>Expense Accounts</vt:lpstr>
      <vt:lpstr>Expense Accounts</vt:lpstr>
      <vt:lpstr>Income Statement Summary</vt:lpstr>
      <vt:lpstr>PowerPoint Presentation</vt:lpstr>
      <vt:lpstr>Prepaid</vt:lpstr>
      <vt:lpstr>Income Statement</vt:lpstr>
      <vt:lpstr>Expense Side</vt:lpstr>
      <vt:lpstr>PowerPoint Presentation</vt:lpstr>
      <vt:lpstr>The Balance Sheet</vt:lpstr>
      <vt:lpstr>Liabilities</vt:lpstr>
      <vt:lpstr>Understanding Financial Statements</vt:lpstr>
      <vt:lpstr>Balance Sheets</vt:lpstr>
      <vt:lpstr>Controlling Costs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</dc:title>
  <dc:creator>Raleigh Whitehurst</dc:creator>
  <cp:lastModifiedBy>Raleigh Whitehurst</cp:lastModifiedBy>
  <cp:revision>18</cp:revision>
  <dcterms:created xsi:type="dcterms:W3CDTF">2013-03-29T21:04:03Z</dcterms:created>
  <dcterms:modified xsi:type="dcterms:W3CDTF">2013-04-08T12:55:01Z</dcterms:modified>
</cp:coreProperties>
</file>